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57" r:id="rId3"/>
    <p:sldId id="284" r:id="rId4"/>
    <p:sldId id="256" r:id="rId5"/>
    <p:sldId id="267" r:id="rId6"/>
    <p:sldId id="268" r:id="rId7"/>
    <p:sldId id="269" r:id="rId8"/>
    <p:sldId id="271" r:id="rId9"/>
    <p:sldId id="272" r:id="rId10"/>
    <p:sldId id="273" r:id="rId11"/>
    <p:sldId id="283" r:id="rId12"/>
    <p:sldId id="260" r:id="rId13"/>
    <p:sldId id="275" r:id="rId14"/>
    <p:sldId id="276" r:id="rId15"/>
    <p:sldId id="281" r:id="rId16"/>
    <p:sldId id="277" r:id="rId17"/>
    <p:sldId id="279" r:id="rId18"/>
    <p:sldId id="280" r:id="rId19"/>
    <p:sldId id="282" r:id="rId20"/>
    <p:sldId id="266" r:id="rId21"/>
    <p:sldId id="265" r:id="rId22"/>
    <p:sldId id="262" r:id="rId23"/>
    <p:sldId id="263" r:id="rId24"/>
    <p:sldId id="264" r:id="rId25"/>
    <p:sldId id="259" r:id="rId26"/>
    <p:sldId id="261" r:id="rId27"/>
    <p:sldId id="285"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p:cViewPr varScale="1">
        <p:scale>
          <a:sx n="48" d="100"/>
          <a:sy n="48" d="100"/>
        </p:scale>
        <p:origin x="77"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11D025-2D4B-4626-8FCB-336F7BF9EBF2}" type="datetimeFigureOut">
              <a:rPr lang="es-ES" smtClean="0"/>
              <a:t>29/11/2018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0606D-860E-4AC1-950D-A62A17278A7D}" type="slidenum">
              <a:rPr lang="es-ES" smtClean="0"/>
              <a:t>‹Nº›</a:t>
            </a:fld>
            <a:endParaRPr lang="es-ES"/>
          </a:p>
        </p:txBody>
      </p:sp>
    </p:spTree>
    <p:extLst>
      <p:ext uri="{BB962C8B-B14F-4D97-AF65-F5344CB8AC3E}">
        <p14:creationId xmlns:p14="http://schemas.microsoft.com/office/powerpoint/2010/main" val="3209573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8594B0BD-3FB7-4B2E-B725-C2DC5E78D4C1}"/>
              </a:ext>
            </a:extLst>
          </p:cNvPr>
          <p:cNvSpPr txBox="1">
            <a:spLocks noGrp="1"/>
          </p:cNvSpPr>
          <p:nvPr>
            <p:ph type="sldNum" sz="quarter" idx="5"/>
          </p:nvPr>
        </p:nvSpPr>
        <p:spPr/>
        <p:txBody>
          <a:bodyPr lIns="0" tIns="0" rIns="0" bIns="0" anchor="b" anchorCtr="0">
            <a:noAutofit/>
          </a:bodyPr>
          <a:lstStyle/>
          <a:p>
            <a:pPr lvl="0"/>
            <a:fld id="{6AE3ACFA-48C4-4966-899A-62B9110EFEE4}" type="slidenum">
              <a:t>27</a:t>
            </a:fld>
            <a:endParaRPr lang="es-ES"/>
          </a:p>
        </p:txBody>
      </p:sp>
      <p:sp>
        <p:nvSpPr>
          <p:cNvPr id="2" name="Marcador de imagen de diapositiva 1">
            <a:extLst>
              <a:ext uri="{FF2B5EF4-FFF2-40B4-BE49-F238E27FC236}">
                <a16:creationId xmlns:a16="http://schemas.microsoft.com/office/drawing/2014/main" id="{EC459D97-1BD4-4931-AB7B-E48FB0B79EF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Marcador de notas 2">
            <a:extLst>
              <a:ext uri="{FF2B5EF4-FFF2-40B4-BE49-F238E27FC236}">
                <a16:creationId xmlns:a16="http://schemas.microsoft.com/office/drawing/2014/main" id="{7FD6530C-7377-4E64-849A-8C5A5457D2B4}"/>
              </a:ext>
            </a:extLst>
          </p:cNvPr>
          <p:cNvSpPr txBox="1">
            <a:spLocks noGrp="1"/>
          </p:cNvSpPr>
          <p:nvPr>
            <p:ph type="body" sz="quarter" idx="1"/>
          </p:nvPr>
        </p:nvSpPr>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27322-C8A0-4604-802E-EE9EC4357B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22041D2-7892-4155-AA1E-73CB841BA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2B7091D-3DAE-42B5-BE80-E96D928CA606}"/>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2C2984F2-6A69-42E5-8AB3-AFCD43BDCC4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77A3074-FACE-43FC-B84A-8C59C9EE199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1617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10CC6-F3BB-411D-A08A-7B3E882C66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9B6A54D-FC15-415F-8FDB-5B6582AD4FC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F4B535-2397-41FD-8F4B-413272662B44}"/>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A28668B6-9987-4919-AE31-CD398AF7B1A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AB8FCC-CBD2-4CFB-A9FC-152EFA47127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31565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A5E861-BF28-42D8-8D72-560A2FCF244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263ADD-2D7C-4824-810B-51F852E3510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6272D33-56E0-4A9B-98E6-72D8FBB26A9F}"/>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A021401F-E4A5-45D3-A371-7F23BBF278A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A6F5CBE6-1099-440B-B8CE-BB858B0DC10A}"/>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32578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F88B1-ADAB-4D6B-A9EC-26DF3E944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07CE3F-6C93-4B1F-90BB-E019B56231D3}"/>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0B424-3525-404E-B7D9-33D0F4C16B9B}"/>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7B37AF98-0A4E-4D14-82BD-F139A37D981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D69D8FD8-E856-4F14-A612-77BC259AA210}"/>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66570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171846-1954-43F5-81F9-466013C4AE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27AB267-9768-4164-94C1-19A82D23DD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54C5E5FD-848D-44BB-812D-3960874EDB77}"/>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77F6D8B6-4837-4564-98C7-241255F2B2F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7B36A3F5-5947-4F39-A30C-9CBBEFBF28FB}"/>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45677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601EE-C034-469F-B69E-A982B52C285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B96045-B70E-4D77-97FD-15567970764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FEE6BFD-C29A-42A9-BFE1-FB0A0901421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F51F919-A12A-4C1F-B948-E428B4341192}"/>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6" name="Marcador de pie de página 5">
            <a:extLst>
              <a:ext uri="{FF2B5EF4-FFF2-40B4-BE49-F238E27FC236}">
                <a16:creationId xmlns:a16="http://schemas.microsoft.com/office/drawing/2014/main" id="{2F8E8B18-1127-40BC-88F4-6B31A85F6A3F}"/>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A0D1E61-8567-46FF-84CC-AFB122110506}"/>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83012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C9633-A536-4958-ADDA-76BD5FE5A4C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F5ECC55-3539-42AD-ABF2-23AC4570B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F97AA17-2032-4E6A-AC09-FD5F684E7D1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C5DFE08-992C-4E01-8819-B207AD58A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089DE42-AAF7-45B0-ACD5-C06732EE601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A04262F-482E-4BDB-8F90-A035512CD27A}"/>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8" name="Marcador de pie de página 7">
            <a:extLst>
              <a:ext uri="{FF2B5EF4-FFF2-40B4-BE49-F238E27FC236}">
                <a16:creationId xmlns:a16="http://schemas.microsoft.com/office/drawing/2014/main" id="{7E629DE6-6427-4ADE-A74E-565FB12DDE2F}"/>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26EAB36F-2D68-4479-9EEB-F9BBB45AFAC1}"/>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1557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DC9F7-7C6B-4BA0-A088-65E7EC8F40E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F4E5803-3707-41E1-88CA-16CCE0F27F8E}"/>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4" name="Marcador de pie de página 3">
            <a:extLst>
              <a:ext uri="{FF2B5EF4-FFF2-40B4-BE49-F238E27FC236}">
                <a16:creationId xmlns:a16="http://schemas.microsoft.com/office/drawing/2014/main" id="{58E53BAE-6F40-42CA-9938-4A7BE8CAF3C4}"/>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90BC5549-9FF4-4CA0-B3CF-1AE6A659F6C4}"/>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0686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8509613-D70B-48C2-8D78-C6B5A0D48E60}"/>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3" name="Marcador de pie de página 2">
            <a:extLst>
              <a:ext uri="{FF2B5EF4-FFF2-40B4-BE49-F238E27FC236}">
                <a16:creationId xmlns:a16="http://schemas.microsoft.com/office/drawing/2014/main" id="{B8CD5068-B07D-4B65-B06A-390FB872B97A}"/>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1E32FC7-5B3B-4CE4-AC58-FBFD233AE342}"/>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119855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B24CA-CD84-44A5-A82E-367136C42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EE00FC-3D73-489F-8341-9A017184C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D0F27DE-33A5-4EE0-ADBB-5FC67B975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A6836CB-601D-4E4D-887C-92A34095ABEF}"/>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6" name="Marcador de pie de página 5">
            <a:extLst>
              <a:ext uri="{FF2B5EF4-FFF2-40B4-BE49-F238E27FC236}">
                <a16:creationId xmlns:a16="http://schemas.microsoft.com/office/drawing/2014/main" id="{88AA46A2-8D6B-44DB-915F-9CA1F42C335C}"/>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0FD04A2A-DB85-4267-A54E-55FDAB878D83}"/>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7191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E5BF3-6BE6-4168-AD8F-0928ED7CB0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0B76D-B0EB-4633-A522-A9B1F67C7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22F830B5-0956-491B-B3AB-5A9BAD79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D7EB03A-BBF1-4295-9228-9DD8197A4F65}"/>
              </a:ext>
            </a:extLst>
          </p:cNvPr>
          <p:cNvSpPr>
            <a:spLocks noGrp="1"/>
          </p:cNvSpPr>
          <p:nvPr>
            <p:ph type="dt" sz="half" idx="10"/>
          </p:nvPr>
        </p:nvSpPr>
        <p:spPr/>
        <p:txBody>
          <a:bodyPr/>
          <a:lstStyle/>
          <a:p>
            <a:fld id="{7A44899A-1C6E-4549-8E99-60140848AE06}" type="datetimeFigureOut">
              <a:rPr lang="es-ES" smtClean="0"/>
              <a:t>29/11/2018</a:t>
            </a:fld>
            <a:endParaRPr lang="es-ES" dirty="0"/>
          </a:p>
        </p:txBody>
      </p:sp>
      <p:sp>
        <p:nvSpPr>
          <p:cNvPr id="6" name="Marcador de pie de página 5">
            <a:extLst>
              <a:ext uri="{FF2B5EF4-FFF2-40B4-BE49-F238E27FC236}">
                <a16:creationId xmlns:a16="http://schemas.microsoft.com/office/drawing/2014/main" id="{2C592AE5-73EF-492B-B85C-1403CECEA79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0BDDAA5-6E1A-4BF6-AC0C-A43AFD43CF19}"/>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82173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D25BAB4-0521-4112-893F-FB2027842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A771E40-0F9A-4A36-824C-FF4741446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5336AA4-294C-4706-A3D8-20C4ADB87D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4899A-1C6E-4549-8E99-60140848AE06}" type="datetimeFigureOut">
              <a:rPr lang="es-ES" smtClean="0"/>
              <a:t>29/11/2018</a:t>
            </a:fld>
            <a:endParaRPr lang="es-ES" dirty="0"/>
          </a:p>
        </p:txBody>
      </p:sp>
      <p:sp>
        <p:nvSpPr>
          <p:cNvPr id="5" name="Marcador de pie de página 4">
            <a:extLst>
              <a:ext uri="{FF2B5EF4-FFF2-40B4-BE49-F238E27FC236}">
                <a16:creationId xmlns:a16="http://schemas.microsoft.com/office/drawing/2014/main" id="{1F31BE80-316A-49B9-B162-1489EDF5B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C1738EA-B336-4C2E-B3DF-16906901B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1CA43-5455-473F-A77D-7D5CCF798032}" type="slidenum">
              <a:rPr lang="es-ES" smtClean="0"/>
              <a:t>‹Nº›</a:t>
            </a:fld>
            <a:endParaRPr lang="es-ES" dirty="0"/>
          </a:p>
        </p:txBody>
      </p:sp>
    </p:spTree>
    <p:extLst>
      <p:ext uri="{BB962C8B-B14F-4D97-AF65-F5344CB8AC3E}">
        <p14:creationId xmlns:p14="http://schemas.microsoft.com/office/powerpoint/2010/main" val="741338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BF30B5-3D94-488A-B36D-3CE9FD28F2B8}"/>
              </a:ext>
            </a:extLst>
          </p:cNvPr>
          <p:cNvSpPr txBox="1"/>
          <p:nvPr/>
        </p:nvSpPr>
        <p:spPr>
          <a:xfrm>
            <a:off x="834501" y="630315"/>
            <a:ext cx="10763941" cy="6186309"/>
          </a:xfrm>
          <a:prstGeom prst="rect">
            <a:avLst/>
          </a:prstGeom>
          <a:noFill/>
        </p:spPr>
        <p:txBody>
          <a:bodyPr wrap="square" rtlCol="0">
            <a:spAutoFit/>
          </a:bodyPr>
          <a:lstStyle/>
          <a:p>
            <a:r>
              <a:rPr lang="es-ES" b="1" dirty="0"/>
              <a:t>FICHEROS NECESARIOS:</a:t>
            </a:r>
          </a:p>
          <a:p>
            <a:endParaRPr lang="es-ES" b="1" dirty="0"/>
          </a:p>
          <a:p>
            <a:pPr marL="285750" indent="-285750">
              <a:buFont typeface="Arial" panose="020B0604020202020204" pitchFamily="34" charset="0"/>
              <a:buChar char="•"/>
            </a:pPr>
            <a:r>
              <a:rPr lang="es-ES" dirty="0"/>
              <a:t>Templates: carpeta donde se encuentran todas los documentos HTML de las paginas dinámicas</a:t>
            </a:r>
          </a:p>
          <a:p>
            <a:pPr marL="285750" indent="-285750">
              <a:buFont typeface="Arial" panose="020B0604020202020204" pitchFamily="34" charset="0"/>
              <a:buChar char="•"/>
            </a:pPr>
            <a:r>
              <a:rPr lang="es-ES" dirty="0"/>
              <a:t>Static: ficheros estáticos</a:t>
            </a:r>
          </a:p>
          <a:p>
            <a:pPr marL="742950" lvl="1" indent="-285750">
              <a:buFont typeface="Courier New" panose="02070309020205020404" pitchFamily="49" charset="0"/>
              <a:buChar char="o"/>
            </a:pPr>
            <a:r>
              <a:rPr lang="es-ES" dirty="0"/>
              <a:t>Images: fichero que contiene las imágenes usadas en la pagina, tanto las imágenes para las portadas de las películas, como imágenes usadas para iconos en los botones, imágenes usados para mensajes de información, etc.</a:t>
            </a:r>
          </a:p>
          <a:p>
            <a:pPr marL="742950" lvl="1" indent="-285750">
              <a:buFont typeface="Courier New" panose="02070309020205020404" pitchFamily="49" charset="0"/>
              <a:buChar char="o"/>
            </a:pPr>
            <a:r>
              <a:rPr lang="es-ES" dirty="0"/>
              <a:t>Javascript: contiene el archivo .js usado para validaciones de formularios, alerts, uso de jquery, etc.</a:t>
            </a:r>
          </a:p>
          <a:p>
            <a:pPr marL="742950" lvl="1" indent="-285750">
              <a:buFont typeface="Courier New" panose="02070309020205020404" pitchFamily="49" charset="0"/>
              <a:buChar char="o"/>
            </a:pPr>
            <a:r>
              <a:rPr lang="es-ES" dirty="0"/>
              <a:t>Style: contiene el archivo CSS para dar estilo a la pagina</a:t>
            </a:r>
          </a:p>
          <a:p>
            <a:pPr marL="285750" indent="-285750">
              <a:buFont typeface="Arial" panose="020B0604020202020204" pitchFamily="34" charset="0"/>
              <a:buChar char="•"/>
            </a:pPr>
            <a:r>
              <a:rPr lang="es-ES" dirty="0"/>
              <a:t>User: fichero que contiene los ficheros correspondientes a los usuarios registrados, cada carpeta con el nombre de usuario de este</a:t>
            </a:r>
          </a:p>
          <a:p>
            <a:pPr marL="742950" lvl="1" indent="-285750">
              <a:buFont typeface="Courier New" panose="02070309020205020404" pitchFamily="49" charset="0"/>
              <a:buChar char="o"/>
            </a:pPr>
            <a:r>
              <a:rPr lang="es-ES" dirty="0"/>
              <a:t>Nombre_usuario: contiene un fichero .json usado para guardar el historial de compra del usuario.</a:t>
            </a:r>
          </a:p>
          <a:p>
            <a:pPr marL="285750" indent="-285750">
              <a:buFont typeface="Arial" panose="020B0604020202020204" pitchFamily="34" charset="0"/>
              <a:buChar char="•"/>
            </a:pPr>
            <a:r>
              <a:rPr lang="es-ES" dirty="0"/>
              <a:t>Routes.py: archivo escrito en Python, donde hacemos la relación de rutas entre las paginas html y el traspaso de información a estas para rellenarlas, además de hacer la inicialización y control de las sesiones flask. También lo usamos como </a:t>
            </a:r>
            <a:r>
              <a:rPr lang="es-ES" dirty="0" err="1"/>
              <a:t>main</a:t>
            </a:r>
            <a:endParaRPr lang="es-ES" dirty="0"/>
          </a:p>
          <a:p>
            <a:pPr marL="285750" indent="-285750">
              <a:buFont typeface="Arial" panose="020B0604020202020204" pitchFamily="34" charset="0"/>
              <a:buChar char="•"/>
            </a:pPr>
            <a:r>
              <a:rPr lang="es-ES" dirty="0"/>
              <a:t>Ficheros SQL (a ejecutar en el siguiente orden):</a:t>
            </a:r>
          </a:p>
          <a:p>
            <a:pPr marL="742950" lvl="1" indent="-285750">
              <a:buFont typeface="Courier New" panose="02070309020205020404" pitchFamily="49" charset="0"/>
              <a:buChar char="o"/>
            </a:pPr>
            <a:r>
              <a:rPr lang="es-ES" dirty="0" err="1"/>
              <a:t>Actualiza.sql</a:t>
            </a:r>
            <a:r>
              <a:rPr lang="es-ES" dirty="0"/>
              <a:t>: actualiza la base de datos dada creando tablas nuevas necesarias </a:t>
            </a:r>
          </a:p>
          <a:p>
            <a:pPr marL="742950" lvl="1" indent="-285750">
              <a:buFont typeface="Courier New" panose="02070309020205020404" pitchFamily="49" charset="0"/>
              <a:buChar char="o"/>
            </a:pPr>
            <a:r>
              <a:rPr lang="es-ES" dirty="0" err="1"/>
              <a:t>SetPrice.sql</a:t>
            </a:r>
            <a:r>
              <a:rPr lang="es-ES" dirty="0"/>
              <a:t>: actualiza los precios de los productos dándole el valor correspondiente</a:t>
            </a:r>
          </a:p>
          <a:p>
            <a:pPr marL="742950" lvl="1" indent="-285750">
              <a:buFont typeface="Courier New" panose="02070309020205020404" pitchFamily="49" charset="0"/>
              <a:buChar char="o"/>
            </a:pPr>
            <a:r>
              <a:rPr lang="es-ES" dirty="0" err="1"/>
              <a:t>SetOrderAomunt.sql</a:t>
            </a:r>
            <a:r>
              <a:rPr lang="es-ES" dirty="0"/>
              <a:t>: inicializa, en la tabla </a:t>
            </a:r>
            <a:r>
              <a:rPr lang="es-ES" dirty="0" err="1"/>
              <a:t>orders</a:t>
            </a:r>
            <a:r>
              <a:rPr lang="es-ES" dirty="0"/>
              <a:t>, los valores de “</a:t>
            </a:r>
            <a:r>
              <a:rPr lang="es-ES" dirty="0" err="1"/>
              <a:t>netamount</a:t>
            </a:r>
            <a:r>
              <a:rPr lang="es-ES" dirty="0"/>
              <a:t>” y “</a:t>
            </a:r>
            <a:r>
              <a:rPr lang="es-ES" dirty="0" err="1"/>
              <a:t>totalaoumnt</a:t>
            </a:r>
            <a:r>
              <a:rPr lang="es-ES" dirty="0"/>
              <a:t>”</a:t>
            </a:r>
          </a:p>
          <a:p>
            <a:pPr marL="742950" lvl="1" indent="-285750">
              <a:buFont typeface="Courier New" panose="02070309020205020404" pitchFamily="49" charset="0"/>
              <a:buChar char="o"/>
            </a:pPr>
            <a:r>
              <a:rPr lang="es-ES" dirty="0" err="1"/>
              <a:t>GetTopVentas.sql</a:t>
            </a:r>
            <a:r>
              <a:rPr lang="es-ES" dirty="0"/>
              <a:t>: devuelve la película mas vendida para cada año, desde un año dado hasta el actual</a:t>
            </a:r>
          </a:p>
          <a:p>
            <a:pPr marL="742950" lvl="1" indent="-285750">
              <a:buFont typeface="Courier New" panose="02070309020205020404" pitchFamily="49" charset="0"/>
              <a:buChar char="o"/>
            </a:pPr>
            <a:r>
              <a:rPr lang="es-ES" dirty="0" err="1"/>
              <a:t>GetTopMonths.sql</a:t>
            </a:r>
            <a:r>
              <a:rPr lang="es-ES" dirty="0"/>
              <a:t>: devuelve los meses de cada año que sobrepase un numero concreto de ventas</a:t>
            </a:r>
          </a:p>
          <a:p>
            <a:endParaRPr lang="es-ES" dirty="0"/>
          </a:p>
        </p:txBody>
      </p:sp>
    </p:spTree>
    <p:extLst>
      <p:ext uri="{BB962C8B-B14F-4D97-AF65-F5344CB8AC3E}">
        <p14:creationId xmlns:p14="http://schemas.microsoft.com/office/powerpoint/2010/main" val="373619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FD050F-83ED-49DD-9972-554972321E45}"/>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83793134-39F3-4126-AF24-89DDE6B27476}"/>
              </a:ext>
            </a:extLst>
          </p:cNvPr>
          <p:cNvSpPr txBox="1"/>
          <p:nvPr/>
        </p:nvSpPr>
        <p:spPr>
          <a:xfrm>
            <a:off x="6676008" y="5061939"/>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Películas añadidas al carrito</a:t>
            </a:r>
          </a:p>
        </p:txBody>
      </p:sp>
      <p:sp>
        <p:nvSpPr>
          <p:cNvPr id="5" name="CuadroTexto 4">
            <a:extLst>
              <a:ext uri="{FF2B5EF4-FFF2-40B4-BE49-F238E27FC236}">
                <a16:creationId xmlns:a16="http://schemas.microsoft.com/office/drawing/2014/main" id="{602E4D4C-D38C-4869-B6B8-2976703ECFEE}"/>
              </a:ext>
            </a:extLst>
          </p:cNvPr>
          <p:cNvSpPr txBox="1"/>
          <p:nvPr/>
        </p:nvSpPr>
        <p:spPr>
          <a:xfrm>
            <a:off x="2512380" y="3792432"/>
            <a:ext cx="1438183"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 (no procederá a la compra pues no es usuario identificado)</a:t>
            </a:r>
          </a:p>
        </p:txBody>
      </p:sp>
      <p:sp>
        <p:nvSpPr>
          <p:cNvPr id="6" name="CuadroTexto 5">
            <a:extLst>
              <a:ext uri="{FF2B5EF4-FFF2-40B4-BE49-F238E27FC236}">
                <a16:creationId xmlns:a16="http://schemas.microsoft.com/office/drawing/2014/main" id="{533B4BD2-D76A-4B87-94D9-48D7948E87B1}"/>
              </a:ext>
            </a:extLst>
          </p:cNvPr>
          <p:cNvSpPr txBox="1"/>
          <p:nvPr/>
        </p:nvSpPr>
        <p:spPr>
          <a:xfrm>
            <a:off x="6872795" y="2115472"/>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eliminar una unidad del producto</a:t>
            </a:r>
          </a:p>
        </p:txBody>
      </p:sp>
      <p:sp>
        <p:nvSpPr>
          <p:cNvPr id="8" name="CuadroTexto 7">
            <a:extLst>
              <a:ext uri="{FF2B5EF4-FFF2-40B4-BE49-F238E27FC236}">
                <a16:creationId xmlns:a16="http://schemas.microsoft.com/office/drawing/2014/main" id="{B614ED62-8530-4CDD-A21A-A061887CA447}"/>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
        <p:nvSpPr>
          <p:cNvPr id="7" name="CuadroTexto 6">
            <a:extLst>
              <a:ext uri="{FF2B5EF4-FFF2-40B4-BE49-F238E27FC236}">
                <a16:creationId xmlns:a16="http://schemas.microsoft.com/office/drawing/2014/main" id="{5767719B-D421-42D8-9281-7E29EFD377B1}"/>
              </a:ext>
            </a:extLst>
          </p:cNvPr>
          <p:cNvSpPr txBox="1"/>
          <p:nvPr/>
        </p:nvSpPr>
        <p:spPr>
          <a:xfrm>
            <a:off x="746730" y="5241669"/>
            <a:ext cx="1438183" cy="1223412"/>
          </a:xfrm>
          <a:prstGeom prst="rect">
            <a:avLst/>
          </a:prstGeom>
          <a:solidFill>
            <a:srgbClr val="000000">
              <a:alpha val="89804"/>
            </a:srgbClr>
          </a:solidFill>
        </p:spPr>
        <p:txBody>
          <a:bodyPr wrap="square" rtlCol="0">
            <a:spAutoFit/>
          </a:bodyPr>
          <a:lstStyle/>
          <a:p>
            <a:pPr algn="ctr"/>
            <a:r>
              <a:rPr lang="es-ES" sz="1050" dirty="0">
                <a:solidFill>
                  <a:schemeClr val="bg1"/>
                </a:solidFill>
              </a:rPr>
              <a:t>Aquí distinguirá como productos diferentes una misma película de versiones diferente (Standard, Gold..) ya que tienen precios diferentes</a:t>
            </a:r>
          </a:p>
        </p:txBody>
      </p:sp>
    </p:spTree>
    <p:extLst>
      <p:ext uri="{BB962C8B-B14F-4D97-AF65-F5344CB8AC3E}">
        <p14:creationId xmlns:p14="http://schemas.microsoft.com/office/powerpoint/2010/main" val="338114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213779C-4AAA-4C34-87D1-3659D9A2DA59}"/>
              </a:ext>
            </a:extLst>
          </p:cNvPr>
          <p:cNvPicPr>
            <a:picLocks noChangeAspect="1"/>
          </p:cNvPicPr>
          <p:nvPr/>
        </p:nvPicPr>
        <p:blipFill>
          <a:blip r:embed="rId2"/>
          <a:stretch>
            <a:fillRect/>
          </a:stretch>
        </p:blipFill>
        <p:spPr>
          <a:xfrm>
            <a:off x="60356" y="0"/>
            <a:ext cx="12071287" cy="6858000"/>
          </a:xfrm>
          <a:prstGeom prst="rect">
            <a:avLst/>
          </a:prstGeom>
        </p:spPr>
      </p:pic>
      <p:sp>
        <p:nvSpPr>
          <p:cNvPr id="5" name="CuadroTexto 4">
            <a:extLst>
              <a:ext uri="{FF2B5EF4-FFF2-40B4-BE49-F238E27FC236}">
                <a16:creationId xmlns:a16="http://schemas.microsoft.com/office/drawing/2014/main" id="{461CA9C5-FC60-41F5-A47E-012971466E30}"/>
              </a:ext>
            </a:extLst>
          </p:cNvPr>
          <p:cNvSpPr txBox="1"/>
          <p:nvPr/>
        </p:nvSpPr>
        <p:spPr>
          <a:xfrm>
            <a:off x="4802820" y="762778"/>
            <a:ext cx="2716566" cy="253916"/>
          </a:xfrm>
          <a:prstGeom prst="rect">
            <a:avLst/>
          </a:prstGeom>
          <a:solidFill>
            <a:srgbClr val="F2F2F2">
              <a:alpha val="61176"/>
            </a:srgbClr>
          </a:solidFill>
        </p:spPr>
        <p:txBody>
          <a:bodyPr wrap="square" rtlCol="0">
            <a:spAutoFit/>
          </a:bodyPr>
          <a:lstStyle/>
          <a:p>
            <a:pPr algn="ctr"/>
            <a:r>
              <a:rPr lang="es-ES" sz="1050" b="1" dirty="0"/>
              <a:t>PÁGINA DE CARRITO TRAS COMPRA FALLIDA </a:t>
            </a:r>
          </a:p>
        </p:txBody>
      </p:sp>
    </p:spTree>
    <p:extLst>
      <p:ext uri="{BB962C8B-B14F-4D97-AF65-F5344CB8AC3E}">
        <p14:creationId xmlns:p14="http://schemas.microsoft.com/office/powerpoint/2010/main" val="569334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BCA2BD8-4D4E-4E0A-A914-D888C3249E74}"/>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1C41BA96-4589-442F-9E92-527A1806AC9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 (VACIO)</a:t>
            </a:r>
          </a:p>
        </p:txBody>
      </p:sp>
    </p:spTree>
    <p:extLst>
      <p:ext uri="{BB962C8B-B14F-4D97-AF65-F5344CB8AC3E}">
        <p14:creationId xmlns:p14="http://schemas.microsoft.com/office/powerpoint/2010/main" val="319869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0F3AC9-2ED3-400E-A716-FA6033A61721}"/>
              </a:ext>
            </a:extLst>
          </p:cNvPr>
          <p:cNvPicPr>
            <a:picLocks noChangeAspect="1"/>
          </p:cNvPicPr>
          <p:nvPr/>
        </p:nvPicPr>
        <p:blipFill>
          <a:blip r:embed="rId2"/>
          <a:stretch>
            <a:fillRect/>
          </a:stretch>
        </p:blipFill>
        <p:spPr>
          <a:xfrm>
            <a:off x="0" y="0"/>
            <a:ext cx="12192000" cy="6858000"/>
          </a:xfrm>
          <a:prstGeom prst="rect">
            <a:avLst/>
          </a:prstGeom>
        </p:spPr>
      </p:pic>
      <p:sp>
        <p:nvSpPr>
          <p:cNvPr id="3" name="CuadroTexto 2">
            <a:extLst>
              <a:ext uri="{FF2B5EF4-FFF2-40B4-BE49-F238E27FC236}">
                <a16:creationId xmlns:a16="http://schemas.microsoft.com/office/drawing/2014/main" id="{D4D3F67C-6BD5-4B6B-9C1D-4655416C532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44899A1D-FEEE-4599-9700-AE6F7B8023D8}"/>
              </a:ext>
            </a:extLst>
          </p:cNvPr>
          <p:cNvSpPr txBox="1"/>
          <p:nvPr/>
        </p:nvSpPr>
        <p:spPr>
          <a:xfrm>
            <a:off x="5763086" y="342900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Campos a rellenar para completar el registro</a:t>
            </a:r>
          </a:p>
        </p:txBody>
      </p:sp>
    </p:spTree>
    <p:extLst>
      <p:ext uri="{BB962C8B-B14F-4D97-AF65-F5344CB8AC3E}">
        <p14:creationId xmlns:p14="http://schemas.microsoft.com/office/powerpoint/2010/main" val="168823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5B8D62-08A2-4F68-80D0-5ACC46A333ED}"/>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5C0E6B75-0128-47B8-A087-96018CECE00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5" name="CuadroTexto 4">
            <a:extLst>
              <a:ext uri="{FF2B5EF4-FFF2-40B4-BE49-F238E27FC236}">
                <a16:creationId xmlns:a16="http://schemas.microsoft.com/office/drawing/2014/main" id="{6FDBDBC2-7839-4EA5-989C-643E94CFB0F5}"/>
              </a:ext>
            </a:extLst>
          </p:cNvPr>
          <p:cNvSpPr txBox="1"/>
          <p:nvPr/>
        </p:nvSpPr>
        <p:spPr>
          <a:xfrm>
            <a:off x="5789719" y="4023804"/>
            <a:ext cx="1809566"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Mensajes que informen si algún campo no cumple los requisitos mínimos tras intentar finalizar el registro</a:t>
            </a:r>
          </a:p>
        </p:txBody>
      </p:sp>
    </p:spTree>
    <p:extLst>
      <p:ext uri="{BB962C8B-B14F-4D97-AF65-F5344CB8AC3E}">
        <p14:creationId xmlns:p14="http://schemas.microsoft.com/office/powerpoint/2010/main" val="197419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C73E31-CAE2-4CA5-B1C4-8DB783E2409C}"/>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1A255277-3A5F-4B7E-B09C-904D8366408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2F320F18-3D89-4EF5-AFD8-1D072B354DB7}"/>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Barra de fortaleza de contraseña</a:t>
            </a:r>
          </a:p>
        </p:txBody>
      </p:sp>
    </p:spTree>
    <p:extLst>
      <p:ext uri="{BB962C8B-B14F-4D97-AF65-F5344CB8AC3E}">
        <p14:creationId xmlns:p14="http://schemas.microsoft.com/office/powerpoint/2010/main" val="486276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A9A9C9-45D2-4A78-A32B-7B12F168D10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E644539-9F78-4C94-AC41-D429351F45FC}"/>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EXITOSO</a:t>
            </a:r>
          </a:p>
        </p:txBody>
      </p:sp>
      <p:sp>
        <p:nvSpPr>
          <p:cNvPr id="4" name="CuadroTexto 3">
            <a:extLst>
              <a:ext uri="{FF2B5EF4-FFF2-40B4-BE49-F238E27FC236}">
                <a16:creationId xmlns:a16="http://schemas.microsoft.com/office/drawing/2014/main" id="{691B5080-6AD1-4740-BA55-1F7C4F73D54D}"/>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Recomendación de películas</a:t>
            </a:r>
          </a:p>
        </p:txBody>
      </p:sp>
    </p:spTree>
    <p:extLst>
      <p:ext uri="{BB962C8B-B14F-4D97-AF65-F5344CB8AC3E}">
        <p14:creationId xmlns:p14="http://schemas.microsoft.com/office/powerpoint/2010/main" val="369251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4C390C8-7BB2-4671-AFB1-B310851BABE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0310AEA7-4384-4692-80BA-5CB516BD7C1F}"/>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FALLIDO</a:t>
            </a:r>
          </a:p>
        </p:txBody>
      </p:sp>
    </p:spTree>
    <p:extLst>
      <p:ext uri="{BB962C8B-B14F-4D97-AF65-F5344CB8AC3E}">
        <p14:creationId xmlns:p14="http://schemas.microsoft.com/office/powerpoint/2010/main" val="1170356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3852A99-98D7-4CF8-8BAA-BD231AAD1E8A}"/>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B90A4EA-2F83-4EDD-B6C0-A23170482042}"/>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FALLIDA</a:t>
            </a:r>
          </a:p>
        </p:txBody>
      </p:sp>
    </p:spTree>
    <p:extLst>
      <p:ext uri="{BB962C8B-B14F-4D97-AF65-F5344CB8AC3E}">
        <p14:creationId xmlns:p14="http://schemas.microsoft.com/office/powerpoint/2010/main" val="2304485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71B903-98CC-4D97-9F65-31BA6C41004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9EC222BB-B69A-4755-A701-42C8B475E8D7}"/>
              </a:ext>
            </a:extLst>
          </p:cNvPr>
          <p:cNvSpPr txBox="1"/>
          <p:nvPr/>
        </p:nvSpPr>
        <p:spPr>
          <a:xfrm>
            <a:off x="4565730" y="75389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EXITOSA</a:t>
            </a:r>
          </a:p>
        </p:txBody>
      </p:sp>
      <p:sp>
        <p:nvSpPr>
          <p:cNvPr id="4" name="CuadroTexto 3">
            <a:extLst>
              <a:ext uri="{FF2B5EF4-FFF2-40B4-BE49-F238E27FC236}">
                <a16:creationId xmlns:a16="http://schemas.microsoft.com/office/drawing/2014/main" id="{B7195F6C-A269-4FAB-BDD7-90F3EF5D147A}"/>
              </a:ext>
            </a:extLst>
          </p:cNvPr>
          <p:cNvSpPr txBox="1"/>
          <p:nvPr/>
        </p:nvSpPr>
        <p:spPr>
          <a:xfrm>
            <a:off x="153923" y="1456265"/>
            <a:ext cx="2016899" cy="253916"/>
          </a:xfrm>
          <a:prstGeom prst="rect">
            <a:avLst/>
          </a:prstGeom>
          <a:solidFill>
            <a:srgbClr val="F2F2F2">
              <a:alpha val="61176"/>
            </a:srgbClr>
          </a:solidFill>
        </p:spPr>
        <p:txBody>
          <a:bodyPr wrap="none" rtlCol="0">
            <a:spAutoFit/>
          </a:bodyPr>
          <a:lstStyle/>
          <a:p>
            <a:r>
              <a:rPr lang="es-ES" sz="1050" dirty="0"/>
              <a:t>Mensaje de bienvenida al usuario</a:t>
            </a:r>
          </a:p>
        </p:txBody>
      </p:sp>
      <p:sp>
        <p:nvSpPr>
          <p:cNvPr id="5" name="CuadroTexto 4">
            <a:extLst>
              <a:ext uri="{FF2B5EF4-FFF2-40B4-BE49-F238E27FC236}">
                <a16:creationId xmlns:a16="http://schemas.microsoft.com/office/drawing/2014/main" id="{E4CAC7F4-EBA7-4D38-AA7D-92823A56E17A}"/>
              </a:ext>
            </a:extLst>
          </p:cNvPr>
          <p:cNvSpPr txBox="1"/>
          <p:nvPr/>
        </p:nvSpPr>
        <p:spPr>
          <a:xfrm>
            <a:off x="1664608" y="2408547"/>
            <a:ext cx="785629" cy="415498"/>
          </a:xfrm>
          <a:prstGeom prst="rect">
            <a:avLst/>
          </a:prstGeom>
          <a:solidFill>
            <a:srgbClr val="F2F2F2">
              <a:alpha val="61176"/>
            </a:srgbClr>
          </a:solidFill>
        </p:spPr>
        <p:txBody>
          <a:bodyPr wrap="square" rtlCol="0">
            <a:spAutoFit/>
          </a:bodyPr>
          <a:lstStyle/>
          <a:p>
            <a:pPr algn="ctr"/>
            <a:r>
              <a:rPr lang="es-ES" sz="1050" dirty="0"/>
              <a:t>Botón del historial</a:t>
            </a:r>
          </a:p>
        </p:txBody>
      </p:sp>
    </p:spTree>
    <p:extLst>
      <p:ext uri="{BB962C8B-B14F-4D97-AF65-F5344CB8AC3E}">
        <p14:creationId xmlns:p14="http://schemas.microsoft.com/office/powerpoint/2010/main" val="3250113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70F116-03E8-40CA-8458-983524D1ACC5}"/>
              </a:ext>
            </a:extLst>
          </p:cNvPr>
          <p:cNvSpPr txBox="1"/>
          <p:nvPr/>
        </p:nvSpPr>
        <p:spPr>
          <a:xfrm>
            <a:off x="133165" y="133166"/>
            <a:ext cx="11683014" cy="6463308"/>
          </a:xfrm>
          <a:prstGeom prst="rect">
            <a:avLst/>
          </a:prstGeom>
          <a:noFill/>
        </p:spPr>
        <p:txBody>
          <a:bodyPr wrap="square" rtlCol="0">
            <a:spAutoFit/>
          </a:bodyPr>
          <a:lstStyle/>
          <a:p>
            <a:r>
              <a:rPr lang="es-ES" b="1" dirty="0"/>
              <a:t>DESCRIPCION DEL FUNCIONAMIENTO Y LA IMPLEMENTCACION:</a:t>
            </a:r>
          </a:p>
          <a:p>
            <a:endParaRPr lang="es-ES" b="1" dirty="0"/>
          </a:p>
          <a:p>
            <a:pPr marL="285750" indent="-285750">
              <a:buFont typeface="Arial" panose="020B0604020202020204" pitchFamily="34" charset="0"/>
              <a:buChar char="•"/>
            </a:pPr>
            <a:r>
              <a:rPr lang="es-ES" dirty="0"/>
              <a:t>Estética de la pagina: tal y como se pedía, al reducir la ventana la pagina web no se deforma; además de que el </a:t>
            </a:r>
            <a:r>
              <a:rPr lang="es-ES" dirty="0" err="1"/>
              <a:t>header</a:t>
            </a:r>
            <a:r>
              <a:rPr lang="es-ES" dirty="0"/>
              <a:t>, el margen lateral de navegación y el </a:t>
            </a:r>
            <a:r>
              <a:rPr lang="es-ES" dirty="0" err="1"/>
              <a:t>footer</a:t>
            </a:r>
            <a:r>
              <a:rPr lang="es-ES" dirty="0"/>
              <a:t> son estáticos, lo único que se mueve es el contenido de las películas. Como funcionamiento extra de la estética, hemos decidido que al colocar el ratón sobre una película, la imagen de esta se haga mas grande, pensamos que es una buena manera para destacar la película sobre la que esta y sea fácil de ver. </a:t>
            </a:r>
            <a:r>
              <a:rPr lang="es-ES" dirty="0" err="1"/>
              <a:t>Ademas</a:t>
            </a:r>
            <a:r>
              <a:rPr lang="es-ES" dirty="0"/>
              <a:t> del uso de pequeñas ventanas emergentes para informar de, por ejemplo, cuando se ha podido realizar una compra con éxito (o no), cuando la identificación no se ha podido llevar a cabo, etc.</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Funcionamiento: la pagina cumple todo el funcionamiento requerido. Permite el registro de nuevos usuarios (siempre y cuando cumplan las condiciones del formulario de registro) y la identificación de los ya existentes. Al iniciar, te muestra todo el catálogo de películas. Si se pincha en una, te lleva a su descripción y te da la opción de añadirla al carro (también puedes eliminar del carro). Solo puedes comprar lo que hay en tu carrito si eres un usuario identificado, y esta compra se añadirá a tu historial al cual podrás acceder si estas </a:t>
            </a:r>
            <a:r>
              <a:rPr lang="es-ES" dirty="0" err="1"/>
              <a:t>logueado</a:t>
            </a:r>
            <a:r>
              <a:rPr lang="es-ES" dirty="0"/>
              <a:t>. Un usuario tiene la opción de salir (log </a:t>
            </a:r>
            <a:r>
              <a:rPr lang="es-ES" dirty="0" err="1"/>
              <a:t>out</a:t>
            </a:r>
            <a:r>
              <a:rPr lang="es-ES" dirty="0"/>
              <a:t>). Además de disponer de una función de filtrado, que busca por categoría y/o palabras. Se permite al usuario aumentar su saldo para poder seguir comprando.  Todo este cambio de paginas se realiza mediante los botones que se encuentran en la parte izquierda de la pagina.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Implementacion</a:t>
            </a:r>
            <a:r>
              <a:rPr lang="es-ES" dirty="0"/>
              <a:t>: para los html, hemos usado una pagina base, ya que, como se ha dicho; el </a:t>
            </a:r>
            <a:r>
              <a:rPr lang="es-ES" dirty="0" err="1"/>
              <a:t>header</a:t>
            </a:r>
            <a:r>
              <a:rPr lang="es-ES" dirty="0"/>
              <a:t>, la barra de navegación y el </a:t>
            </a:r>
            <a:r>
              <a:rPr lang="es-ES" dirty="0" err="1"/>
              <a:t>footer</a:t>
            </a:r>
            <a:r>
              <a:rPr lang="es-ES" dirty="0"/>
              <a:t> son estáticos (menos algunos detalles controlados por </a:t>
            </a:r>
            <a:r>
              <a:rPr lang="es-ES" i="1" dirty="0" err="1"/>
              <a:t>if</a:t>
            </a:r>
            <a:r>
              <a:rPr lang="es-ES" i="1" dirty="0"/>
              <a:t> </a:t>
            </a:r>
            <a:r>
              <a:rPr lang="es-ES" i="1" dirty="0" err="1"/>
              <a:t>else</a:t>
            </a:r>
            <a:r>
              <a:rPr lang="es-ES" dirty="0"/>
              <a:t>), son comunes para todas, y lo lógico era que todas extendieran de esta. Las validaciones se han realizado mediante </a:t>
            </a:r>
            <a:r>
              <a:rPr lang="es-ES" dirty="0" err="1"/>
              <a:t>javascript</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24309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AED8DE-77CC-42BA-93BC-8481982744E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2953BCCE-000D-4B2B-AFF7-A0F3AA1BEA1A}"/>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
        <p:nvSpPr>
          <p:cNvPr id="4" name="CuadroTexto 3">
            <a:extLst>
              <a:ext uri="{FF2B5EF4-FFF2-40B4-BE49-F238E27FC236}">
                <a16:creationId xmlns:a16="http://schemas.microsoft.com/office/drawing/2014/main" id="{C33D3E09-5920-4E38-B4B2-4177F2F01354}"/>
              </a:ext>
            </a:extLst>
          </p:cNvPr>
          <p:cNvSpPr txBox="1"/>
          <p:nvPr/>
        </p:nvSpPr>
        <p:spPr>
          <a:xfrm>
            <a:off x="4696454" y="476065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 mantiene el carrito de usuario sin identificarse</a:t>
            </a:r>
          </a:p>
        </p:txBody>
      </p:sp>
      <p:sp>
        <p:nvSpPr>
          <p:cNvPr id="5" name="CuadroTexto 4">
            <a:extLst>
              <a:ext uri="{FF2B5EF4-FFF2-40B4-BE49-F238E27FC236}">
                <a16:creationId xmlns:a16="http://schemas.microsoft.com/office/drawing/2014/main" id="{AF96E9FC-8739-4292-AA59-852A1426DE88}"/>
              </a:ext>
            </a:extLst>
          </p:cNvPr>
          <p:cNvSpPr txBox="1"/>
          <p:nvPr/>
        </p:nvSpPr>
        <p:spPr>
          <a:xfrm>
            <a:off x="2512380" y="3792432"/>
            <a:ext cx="1438183"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a:t>
            </a:r>
          </a:p>
        </p:txBody>
      </p:sp>
    </p:spTree>
    <p:extLst>
      <p:ext uri="{BB962C8B-B14F-4D97-AF65-F5344CB8AC3E}">
        <p14:creationId xmlns:p14="http://schemas.microsoft.com/office/powerpoint/2010/main" val="3868429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32E12D-0E83-4ADB-BC92-6E077A5B9B6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D6AD0B0-25E6-4108-89ED-82EB9ACEF91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EXITOSA</a:t>
            </a:r>
          </a:p>
        </p:txBody>
      </p:sp>
    </p:spTree>
    <p:extLst>
      <p:ext uri="{BB962C8B-B14F-4D97-AF65-F5344CB8AC3E}">
        <p14:creationId xmlns:p14="http://schemas.microsoft.com/office/powerpoint/2010/main" val="316266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722F10-E89B-47A0-966A-D479D8C5691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CF62DE3D-F839-4BBA-8371-5CE006B4FD8E}"/>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FALLIDA</a:t>
            </a:r>
          </a:p>
        </p:txBody>
      </p:sp>
      <p:sp>
        <p:nvSpPr>
          <p:cNvPr id="4" name="CuadroTexto 3">
            <a:extLst>
              <a:ext uri="{FF2B5EF4-FFF2-40B4-BE49-F238E27FC236}">
                <a16:creationId xmlns:a16="http://schemas.microsoft.com/office/drawing/2014/main" id="{5AE88C8E-BBFC-4D56-A651-8D70A23BAD4E}"/>
              </a:ext>
            </a:extLst>
          </p:cNvPr>
          <p:cNvSpPr txBox="1"/>
          <p:nvPr/>
        </p:nvSpPr>
        <p:spPr>
          <a:xfrm>
            <a:off x="470683" y="3961660"/>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Las películas no se añadirán al historial, se mantendrán en el carrito</a:t>
            </a:r>
          </a:p>
        </p:txBody>
      </p:sp>
    </p:spTree>
    <p:extLst>
      <p:ext uri="{BB962C8B-B14F-4D97-AF65-F5344CB8AC3E}">
        <p14:creationId xmlns:p14="http://schemas.microsoft.com/office/powerpoint/2010/main" val="386199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6FAB9C-02B7-4C4A-92D2-992BBD9F30C2}"/>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8C61A45-6D0A-421A-A768-D3C2432820ED}"/>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2AE178EB-2E21-4432-A39F-9F2429329031}"/>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Conjunto de compras hechas</a:t>
            </a:r>
          </a:p>
        </p:txBody>
      </p:sp>
      <p:sp>
        <p:nvSpPr>
          <p:cNvPr id="5" name="CuadroTexto 4">
            <a:extLst>
              <a:ext uri="{FF2B5EF4-FFF2-40B4-BE49-F238E27FC236}">
                <a16:creationId xmlns:a16="http://schemas.microsoft.com/office/drawing/2014/main" id="{06A5BC68-6775-40B4-BD73-6F309F1F02D5}"/>
              </a:ext>
            </a:extLst>
          </p:cNvPr>
          <p:cNvSpPr txBox="1"/>
          <p:nvPr/>
        </p:nvSpPr>
        <p:spPr>
          <a:xfrm>
            <a:off x="5396226" y="5887473"/>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para aumentar tu saldo</a:t>
            </a:r>
          </a:p>
        </p:txBody>
      </p:sp>
    </p:spTree>
    <p:extLst>
      <p:ext uri="{BB962C8B-B14F-4D97-AF65-F5344CB8AC3E}">
        <p14:creationId xmlns:p14="http://schemas.microsoft.com/office/powerpoint/2010/main" val="1297575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48B778-F223-4DB5-8FE3-D9F08984C42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C30A208-AB07-4604-B774-8F622254F0C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FA9308AA-6B9C-4E69-8D3C-CFB0B944DD63}"/>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Detalle de las compras desplegado</a:t>
            </a:r>
          </a:p>
        </p:txBody>
      </p:sp>
    </p:spTree>
    <p:extLst>
      <p:ext uri="{BB962C8B-B14F-4D97-AF65-F5344CB8AC3E}">
        <p14:creationId xmlns:p14="http://schemas.microsoft.com/office/powerpoint/2010/main" val="641006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42C099B-8995-41C5-A95C-04E3492A8B1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725A68A-D47A-4108-9DC7-ACE6A9C37AC3}"/>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a:t>
            </a:r>
            <a:r>
              <a:rPr lang="es-ES" sz="1050" b="1"/>
              <a:t>DE HISTORIAL (VACIO)</a:t>
            </a:r>
            <a:endParaRPr lang="es-ES" sz="1050" b="1" dirty="0"/>
          </a:p>
        </p:txBody>
      </p:sp>
    </p:spTree>
    <p:extLst>
      <p:ext uri="{BB962C8B-B14F-4D97-AF65-F5344CB8AC3E}">
        <p14:creationId xmlns:p14="http://schemas.microsoft.com/office/powerpoint/2010/main" val="2692264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FC47EA-870F-4179-9817-F44EE9773CD6}"/>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E9649586-5AE6-47AB-A6DE-E7403DB70D7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LOGOUT</a:t>
            </a:r>
          </a:p>
        </p:txBody>
      </p:sp>
      <p:sp>
        <p:nvSpPr>
          <p:cNvPr id="5" name="CuadroTexto 4">
            <a:extLst>
              <a:ext uri="{FF2B5EF4-FFF2-40B4-BE49-F238E27FC236}">
                <a16:creationId xmlns:a16="http://schemas.microsoft.com/office/drawing/2014/main" id="{9D426194-6F41-473D-80E8-25F021EA1430}"/>
              </a:ext>
            </a:extLst>
          </p:cNvPr>
          <p:cNvSpPr txBox="1"/>
          <p:nvPr/>
        </p:nvSpPr>
        <p:spPr>
          <a:xfrm>
            <a:off x="979546" y="1784738"/>
            <a:ext cx="1550590" cy="415498"/>
          </a:xfrm>
          <a:prstGeom prst="rect">
            <a:avLst/>
          </a:prstGeom>
          <a:solidFill>
            <a:srgbClr val="F2F2F2">
              <a:alpha val="61176"/>
            </a:srgbClr>
          </a:solidFill>
        </p:spPr>
        <p:txBody>
          <a:bodyPr wrap="square" rtlCol="0">
            <a:spAutoFit/>
          </a:bodyPr>
          <a:lstStyle/>
          <a:p>
            <a:r>
              <a:rPr lang="es-ES" sz="1050" dirty="0"/>
              <a:t>Auto relleno del campo con el usuario anterior</a:t>
            </a:r>
          </a:p>
        </p:txBody>
      </p:sp>
    </p:spTree>
    <p:extLst>
      <p:ext uri="{BB962C8B-B14F-4D97-AF65-F5344CB8AC3E}">
        <p14:creationId xmlns:p14="http://schemas.microsoft.com/office/powerpoint/2010/main" val="340967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19775E1-EF18-478B-97EC-A8A43CFB4437}"/>
              </a:ext>
            </a:extLst>
          </p:cNvPr>
          <p:cNvPicPr>
            <a:picLocks noChangeAspect="1"/>
          </p:cNvPicPr>
          <p:nvPr/>
        </p:nvPicPr>
        <p:blipFill>
          <a:blip r:embed="rId3">
            <a:lum/>
            <a:alphaModFix/>
          </a:blip>
          <a:srcRect/>
          <a:stretch>
            <a:fillRect/>
          </a:stretch>
        </p:blipFill>
        <p:spPr>
          <a:xfrm>
            <a:off x="-67523" y="0"/>
            <a:ext cx="12191760" cy="6417360"/>
          </a:xfrm>
          <a:prstGeom prst="rect">
            <a:avLst/>
          </a:prstGeom>
          <a:noFill/>
          <a:ln>
            <a:noFill/>
          </a:ln>
        </p:spPr>
      </p:pic>
      <p:sp>
        <p:nvSpPr>
          <p:cNvPr id="3" name="CuadroTexto 2">
            <a:extLst>
              <a:ext uri="{FF2B5EF4-FFF2-40B4-BE49-F238E27FC236}">
                <a16:creationId xmlns:a16="http://schemas.microsoft.com/office/drawing/2014/main" id="{A29A4381-9B6C-4E0F-B23B-4025B520AF0E}"/>
              </a:ext>
            </a:extLst>
          </p:cNvPr>
          <p:cNvSpPr txBox="1"/>
          <p:nvPr/>
        </p:nvSpPr>
        <p:spPr>
          <a:xfrm>
            <a:off x="0" y="4604085"/>
            <a:ext cx="3168000" cy="2318400"/>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s-ES" sz="1800" b="0" i="0" u="none" strike="noStrike" kern="1200" cap="none" dirty="0">
                <a:ln>
                  <a:noFill/>
                </a:ln>
                <a:latin typeface="Liberation Sans" pitchFamily="18"/>
                <a:ea typeface="Noto Sans CJK SC Regular" pitchFamily="2"/>
                <a:cs typeface="Lohit Devanagari" pitchFamily="2"/>
              </a:rPr>
              <a:t>Diagrama Entidad-</a:t>
            </a:r>
            <a:r>
              <a:rPr lang="es-ES" sz="1800" b="0" i="0" u="none" strike="noStrike" kern="1200" cap="none" dirty="0" err="1">
                <a:ln>
                  <a:noFill/>
                </a:ln>
                <a:latin typeface="Liberation Sans" pitchFamily="18"/>
                <a:ea typeface="Noto Sans CJK SC Regular" pitchFamily="2"/>
                <a:cs typeface="Lohit Devanagari" pitchFamily="2"/>
              </a:rPr>
              <a:t>Relacion</a:t>
            </a:r>
            <a:endParaRPr lang="es-ES" sz="1800" b="0" i="0" u="none" strike="noStrike" kern="1200" cap="none" dirty="0">
              <a:ln>
                <a:noFill/>
              </a:ln>
              <a:latin typeface="Liberation Sans" pitchFamily="18"/>
              <a:ea typeface="Noto Sans CJK SC Regular" pitchFamily="2"/>
              <a:cs typeface="Lohit Devanagari" pitchFamily="2"/>
            </a:endParaRPr>
          </a:p>
          <a:p>
            <a:pPr marL="0" marR="0" lvl="0" indent="0" hangingPunct="0">
              <a:lnSpc>
                <a:spcPct val="100000"/>
              </a:lnSpc>
              <a:spcBef>
                <a:spcPts val="0"/>
              </a:spcBef>
              <a:spcAft>
                <a:spcPts val="0"/>
              </a:spcAft>
              <a:buSzPct val="45000"/>
              <a:buFont typeface="StarSymbol"/>
              <a:buChar char="●"/>
              <a:tabLst/>
            </a:pPr>
            <a:r>
              <a:rPr lang="es-ES" sz="1400" b="0" i="0" u="none" strike="noStrike" kern="1200" cap="none" dirty="0">
                <a:ln>
                  <a:noFill/>
                </a:ln>
                <a:latin typeface="Liberation Sans" pitchFamily="18"/>
                <a:ea typeface="Noto Sans CJK SC Regular" pitchFamily="2"/>
                <a:cs typeface="Lohit Devanagari" pitchFamily="2"/>
              </a:rPr>
              <a:t>Hemos </a:t>
            </a:r>
            <a:r>
              <a:rPr lang="es-ES" sz="1400" b="0" i="0" u="none" strike="noStrike" kern="1200" cap="none" dirty="0" err="1">
                <a:ln>
                  <a:noFill/>
                </a:ln>
                <a:latin typeface="Liberation Sans" pitchFamily="18"/>
                <a:ea typeface="Noto Sans CJK SC Regular" pitchFamily="2"/>
                <a:cs typeface="Lohit Devanagari" pitchFamily="2"/>
              </a:rPr>
              <a:t>anadido</a:t>
            </a:r>
            <a:r>
              <a:rPr lang="es-ES" sz="1400" b="0" i="0" u="none" strike="noStrike" kern="1200" cap="none" dirty="0">
                <a:ln>
                  <a:noFill/>
                </a:ln>
                <a:latin typeface="Liberation Sans" pitchFamily="18"/>
                <a:ea typeface="Noto Sans CJK SC Regular" pitchFamily="2"/>
                <a:cs typeface="Lohit Devanagari" pitchFamily="2"/>
              </a:rPr>
              <a:t> entidades:</a:t>
            </a: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imdb_genres</a:t>
            </a:r>
            <a:endParaRPr lang="es-ES" sz="1400" b="0" i="0" u="none" strike="noStrike" kern="1200" cap="none" dirty="0">
              <a:ln>
                <a:noFill/>
              </a:ln>
              <a:latin typeface="Liberation Sans" pitchFamily="18"/>
              <a:ea typeface="Noto Sans CJK SC Regular" pitchFamily="2"/>
              <a:cs typeface="Lohit Devanagari" pitchFamily="2"/>
            </a:endParaRP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imdb_languages</a:t>
            </a:r>
            <a:endParaRPr lang="es-ES" sz="1400" b="0" i="0" u="none" strike="noStrike" kern="1200" cap="none" dirty="0">
              <a:ln>
                <a:noFill/>
              </a:ln>
              <a:latin typeface="Liberation Sans" pitchFamily="18"/>
              <a:ea typeface="Noto Sans CJK SC Regular" pitchFamily="2"/>
              <a:cs typeface="Lohit Devanagari" pitchFamily="2"/>
            </a:endParaRP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imdb_countries</a:t>
            </a:r>
            <a:endParaRPr lang="es-ES" sz="1400" b="0" i="0" u="none" strike="noStrike" kern="1200" cap="none" dirty="0">
              <a:ln>
                <a:noFill/>
              </a:ln>
              <a:latin typeface="Liberation Sans" pitchFamily="18"/>
              <a:ea typeface="Noto Sans CJK SC Regular" pitchFamily="2"/>
              <a:cs typeface="Lohit Devanagari" pitchFamily="2"/>
            </a:endParaRPr>
          </a:p>
          <a:p>
            <a:pPr marL="0" marR="0" lvl="0" indent="0" hangingPunct="0">
              <a:lnSpc>
                <a:spcPct val="100000"/>
              </a:lnSpc>
              <a:spcBef>
                <a:spcPts val="0"/>
              </a:spcBef>
              <a:spcAft>
                <a:spcPts val="0"/>
              </a:spcAft>
              <a:buSzPct val="45000"/>
              <a:buFont typeface="StarSymbol"/>
              <a:buChar char="●"/>
              <a:tabLst/>
            </a:pPr>
            <a:r>
              <a:rPr lang="es-ES" sz="1400" b="0" i="0" u="none" strike="noStrike" kern="1200" cap="none" dirty="0">
                <a:ln>
                  <a:noFill/>
                </a:ln>
                <a:latin typeface="Liberation Sans" pitchFamily="18"/>
                <a:ea typeface="Noto Sans CJK SC Regular" pitchFamily="2"/>
                <a:cs typeface="Lohit Devanagari" pitchFamily="2"/>
              </a:rPr>
              <a:t>Hemos </a:t>
            </a:r>
            <a:r>
              <a:rPr lang="es-ES" sz="1400" b="0" i="0" u="none" strike="noStrike" kern="1200" cap="none" dirty="0" err="1">
                <a:ln>
                  <a:noFill/>
                </a:ln>
                <a:latin typeface="Liberation Sans" pitchFamily="18"/>
                <a:ea typeface="Noto Sans CJK SC Regular" pitchFamily="2"/>
                <a:cs typeface="Lohit Devanagari" pitchFamily="2"/>
              </a:rPr>
              <a:t>anadido</a:t>
            </a:r>
            <a:r>
              <a:rPr lang="es-ES" sz="1400" b="0" i="0" u="none" strike="noStrike" kern="1200" cap="none" dirty="0">
                <a:ln>
                  <a:noFill/>
                </a:ln>
                <a:latin typeface="Liberation Sans" pitchFamily="18"/>
                <a:ea typeface="Noto Sans CJK SC Regular" pitchFamily="2"/>
                <a:cs typeface="Lohit Devanagari" pitchFamily="2"/>
              </a:rPr>
              <a:t> las relaciones entre esas entidades nuevas</a:t>
            </a: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imdb_movielanguages</a:t>
            </a:r>
            <a:endParaRPr lang="es-ES" sz="1400" b="0" i="0" u="none" strike="noStrike" kern="1200" cap="none" dirty="0">
              <a:ln>
                <a:noFill/>
              </a:ln>
              <a:latin typeface="Liberation Sans" pitchFamily="18"/>
              <a:ea typeface="Noto Sans CJK SC Regular" pitchFamily="2"/>
              <a:cs typeface="Lohit Devanagari" pitchFamily="2"/>
            </a:endParaRP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imdb_moviegenres</a:t>
            </a:r>
            <a:endParaRPr lang="es-ES" sz="1400" b="0" i="0" u="none" strike="noStrike" kern="1200" cap="none" dirty="0">
              <a:ln>
                <a:noFill/>
              </a:ln>
              <a:latin typeface="Liberation Sans" pitchFamily="18"/>
              <a:ea typeface="Noto Sans CJK SC Regular" pitchFamily="2"/>
              <a:cs typeface="Lohit Devanagari" pitchFamily="2"/>
            </a:endParaRPr>
          </a:p>
          <a:p>
            <a:pPr marL="0" marR="0" lvl="1" indent="0" hangingPunct="0">
              <a:lnSpc>
                <a:spcPct val="100000"/>
              </a:lnSpc>
              <a:spcBef>
                <a:spcPts val="0"/>
              </a:spcBef>
              <a:spcAft>
                <a:spcPts val="0"/>
              </a:spcAft>
              <a:buSzPct val="45000"/>
              <a:buFont typeface="StarSymbol"/>
              <a:buChar char="●"/>
              <a:tabLst/>
            </a:pPr>
            <a:r>
              <a:rPr lang="es-ES" sz="1400" b="0" i="0" u="none" strike="noStrike" kern="1200" cap="none" dirty="0" err="1">
                <a:ln>
                  <a:noFill/>
                </a:ln>
                <a:latin typeface="Liberation Sans" pitchFamily="18"/>
                <a:ea typeface="Noto Sans CJK SC Regular" pitchFamily="2"/>
                <a:cs typeface="Lohit Devanagari" pitchFamily="2"/>
              </a:rPr>
              <a:t>imdb_moviecountries</a:t>
            </a:r>
            <a:endParaRPr lang="es-ES" sz="1400" b="0" i="0" u="none" strike="noStrike" kern="1200" cap="none" dirty="0">
              <a:ln>
                <a:noFill/>
              </a:ln>
              <a:latin typeface="Liberation Sans" pitchFamily="18"/>
              <a:ea typeface="Noto Sans CJK SC Regular" pitchFamily="2"/>
              <a:cs typeface="Lohit Devanagari" pitchFamily="2"/>
            </a:endParaRPr>
          </a:p>
          <a:p>
            <a:pPr marL="0" marR="0" lvl="0" indent="0" hangingPunct="0">
              <a:lnSpc>
                <a:spcPct val="100000"/>
              </a:lnSpc>
              <a:spcBef>
                <a:spcPts val="0"/>
              </a:spcBef>
              <a:spcAft>
                <a:spcPts val="0"/>
              </a:spcAft>
              <a:buSzPct val="45000"/>
              <a:buFont typeface="StarSymbol"/>
              <a:buChar char="●"/>
              <a:tabLst/>
            </a:pPr>
            <a:r>
              <a:rPr lang="es-ES" sz="1400" b="0" i="0" u="none" strike="noStrike" kern="1200" cap="none" dirty="0">
                <a:ln>
                  <a:noFill/>
                </a:ln>
                <a:latin typeface="Liberation Sans" pitchFamily="18"/>
                <a:ea typeface="Noto Sans CJK SC Regular" pitchFamily="2"/>
                <a:cs typeface="Lohit Devanagari" pitchFamily="2"/>
              </a:rPr>
              <a:t>Hemos </a:t>
            </a:r>
            <a:r>
              <a:rPr lang="es-ES" sz="1400" b="0" i="0" u="none" strike="noStrike" kern="1200" cap="none" dirty="0" err="1">
                <a:ln>
                  <a:noFill/>
                </a:ln>
                <a:latin typeface="Liberation Sans" pitchFamily="18"/>
                <a:ea typeface="Noto Sans CJK SC Regular" pitchFamily="2"/>
                <a:cs typeface="Lohit Devanagari" pitchFamily="2"/>
              </a:rPr>
              <a:t>disenado</a:t>
            </a:r>
            <a:r>
              <a:rPr lang="es-ES" sz="1400" b="0" i="0" u="none" strike="noStrike" kern="1200" cap="none" dirty="0">
                <a:ln>
                  <a:noFill/>
                </a:ln>
                <a:latin typeface="Liberation Sans" pitchFamily="18"/>
                <a:ea typeface="Noto Sans CJK SC Regular" pitchFamily="2"/>
                <a:cs typeface="Lohit Devanagari" pitchFamily="2"/>
              </a:rPr>
              <a:t> el diagrama con respecto al programa que hemos </a:t>
            </a:r>
            <a:r>
              <a:rPr lang="es-ES" sz="1400" b="0" i="0" u="none" strike="noStrike" kern="1200" cap="none" dirty="0" err="1">
                <a:ln>
                  <a:noFill/>
                </a:ln>
                <a:latin typeface="Liberation Sans" pitchFamily="18"/>
                <a:ea typeface="Noto Sans CJK SC Regular" pitchFamily="2"/>
                <a:cs typeface="Lohit Devanagari" pitchFamily="2"/>
              </a:rPr>
              <a:t>disenado</a:t>
            </a:r>
            <a:r>
              <a:rPr lang="es-ES" sz="1400" b="0" i="0" u="none" strike="noStrike" kern="1200" cap="none" dirty="0">
                <a:ln>
                  <a:noFill/>
                </a:ln>
                <a:latin typeface="Liberation Sans" pitchFamily="18"/>
                <a:ea typeface="Noto Sans CJK SC Regular" pitchFamily="2"/>
                <a:cs typeface="Lohit Devanagari" pitchFamily="2"/>
              </a:rPr>
              <a:t> y la base de datos dada.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44FCEDD9-E17A-4D94-B889-3686C277CC39}"/>
              </a:ext>
            </a:extLst>
          </p:cNvPr>
          <p:cNvSpPr/>
          <p:nvPr/>
        </p:nvSpPr>
        <p:spPr>
          <a:xfrm>
            <a:off x="298881" y="286007"/>
            <a:ext cx="11594237" cy="2031325"/>
          </a:xfrm>
          <a:prstGeom prst="rect">
            <a:avLst/>
          </a:prstGeom>
        </p:spPr>
        <p:txBody>
          <a:bodyPr wrap="square">
            <a:spAutoFit/>
          </a:bodyPr>
          <a:lstStyle/>
          <a:p>
            <a:r>
              <a:rPr lang="es-ES" b="1" dirty="0"/>
              <a:t>DESCRIPCION DE LA IMPLEMENTCACION (EN COMPARACION A ANTERIOR ENTREGA):</a:t>
            </a:r>
          </a:p>
          <a:p>
            <a:endParaRPr lang="es-ES" b="1" dirty="0"/>
          </a:p>
          <a:p>
            <a:pPr marL="285750" indent="-285750">
              <a:buFont typeface="Arial" panose="020B0604020202020204" pitchFamily="34" charset="0"/>
              <a:buChar char="•"/>
            </a:pPr>
            <a:r>
              <a:rPr lang="es-ES" dirty="0"/>
              <a:t>El funcionamiento es realmente el mismo, solo que “por debajo”, para los usuarios registrados, la películas, </a:t>
            </a:r>
            <a:r>
              <a:rPr lang="es-ES" dirty="0" err="1"/>
              <a:t>etc</a:t>
            </a:r>
            <a:r>
              <a:rPr lang="es-ES" dirty="0"/>
              <a:t> trabajamos con bases de datos, por lo que hemos tenido que usar </a:t>
            </a:r>
            <a:r>
              <a:rPr lang="es-ES" dirty="0" err="1"/>
              <a:t>sql</a:t>
            </a:r>
            <a:r>
              <a:rPr lang="es-ES" dirty="0"/>
              <a:t> embebido en Python.</a:t>
            </a:r>
          </a:p>
          <a:p>
            <a:pPr marL="285750" indent="-285750">
              <a:buFont typeface="Arial" panose="020B0604020202020204" pitchFamily="34" charset="0"/>
              <a:buChar char="•"/>
            </a:pPr>
            <a:r>
              <a:rPr lang="es-ES" dirty="0"/>
              <a:t>Para los usuarios no registrados seguimos usando sesiones de </a:t>
            </a:r>
            <a:r>
              <a:rPr lang="es-ES" dirty="0" err="1"/>
              <a:t>Flask</a:t>
            </a:r>
            <a:r>
              <a:rPr lang="es-ES" dirty="0"/>
              <a:t>, pero una vez se registra usamos las bases de datos.</a:t>
            </a:r>
          </a:p>
          <a:p>
            <a:pPr marL="285750" indent="-285750">
              <a:buFont typeface="Arial" panose="020B0604020202020204" pitchFamily="34" charset="0"/>
              <a:buChar char="•"/>
            </a:pPr>
            <a:r>
              <a:rPr lang="es-ES" dirty="0"/>
              <a:t>Lo único que no funciona con las bases de datos es el historial, ya que el enunciado no especificaba nada sobre esto.</a:t>
            </a:r>
          </a:p>
          <a:p>
            <a:pPr marL="285750" indent="-285750">
              <a:buFont typeface="Arial" panose="020B0604020202020204" pitchFamily="34" charset="0"/>
              <a:buChar char="•"/>
            </a:pPr>
            <a:r>
              <a:rPr lang="es-ES" dirty="0"/>
              <a:t>En las pantallas donde cambie mucho el aspecto o haya algo a destacar, se indicara con capturas nuevas,</a:t>
            </a:r>
          </a:p>
        </p:txBody>
      </p:sp>
    </p:spTree>
    <p:extLst>
      <p:ext uri="{BB962C8B-B14F-4D97-AF65-F5344CB8AC3E}">
        <p14:creationId xmlns:p14="http://schemas.microsoft.com/office/powerpoint/2010/main" val="224126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5100CB4-BB09-4AB2-976E-F04AFAC8F582}"/>
              </a:ext>
            </a:extLst>
          </p:cNvPr>
          <p:cNvPicPr>
            <a:picLocks noChangeAspect="1"/>
          </p:cNvPicPr>
          <p:nvPr/>
        </p:nvPicPr>
        <p:blipFill>
          <a:blip r:embed="rId2"/>
          <a:stretch>
            <a:fillRect/>
          </a:stretch>
        </p:blipFill>
        <p:spPr>
          <a:xfrm>
            <a:off x="0" y="-47161"/>
            <a:ext cx="12192000" cy="7022237"/>
          </a:xfrm>
          <a:prstGeom prst="rect">
            <a:avLst/>
          </a:prstGeom>
        </p:spPr>
      </p:pic>
      <p:sp>
        <p:nvSpPr>
          <p:cNvPr id="10" name="CuadroTexto 9">
            <a:extLst>
              <a:ext uri="{FF2B5EF4-FFF2-40B4-BE49-F238E27FC236}">
                <a16:creationId xmlns:a16="http://schemas.microsoft.com/office/drawing/2014/main" id="{AABE551C-F01D-401E-8D35-FF66C543A0FC}"/>
              </a:ext>
            </a:extLst>
          </p:cNvPr>
          <p:cNvSpPr txBox="1"/>
          <p:nvPr/>
        </p:nvSpPr>
        <p:spPr>
          <a:xfrm>
            <a:off x="1050568" y="4041039"/>
            <a:ext cx="1452642" cy="261610"/>
          </a:xfrm>
          <a:prstGeom prst="rect">
            <a:avLst/>
          </a:prstGeom>
          <a:solidFill>
            <a:srgbClr val="F2F2F2">
              <a:alpha val="61176"/>
            </a:srgbClr>
          </a:solidFill>
        </p:spPr>
        <p:txBody>
          <a:bodyPr wrap="none" rtlCol="0">
            <a:spAutoFit/>
          </a:bodyPr>
          <a:lstStyle/>
          <a:p>
            <a:r>
              <a:rPr lang="es-ES" sz="1050" dirty="0"/>
              <a:t>Botón página de inicio</a:t>
            </a:r>
          </a:p>
        </p:txBody>
      </p:sp>
      <p:sp>
        <p:nvSpPr>
          <p:cNvPr id="11" name="CuadroTexto 10">
            <a:extLst>
              <a:ext uri="{FF2B5EF4-FFF2-40B4-BE49-F238E27FC236}">
                <a16:creationId xmlns:a16="http://schemas.microsoft.com/office/drawing/2014/main" id="{B6BD76A6-7703-4961-8F6A-C24E7C3D638A}"/>
              </a:ext>
            </a:extLst>
          </p:cNvPr>
          <p:cNvSpPr txBox="1"/>
          <p:nvPr/>
        </p:nvSpPr>
        <p:spPr>
          <a:xfrm>
            <a:off x="1050568" y="3674684"/>
            <a:ext cx="1452642" cy="253916"/>
          </a:xfrm>
          <a:prstGeom prst="rect">
            <a:avLst/>
          </a:prstGeom>
          <a:solidFill>
            <a:srgbClr val="F2F2F2">
              <a:alpha val="61176"/>
            </a:srgbClr>
          </a:solidFill>
        </p:spPr>
        <p:txBody>
          <a:bodyPr wrap="square" rtlCol="0">
            <a:spAutoFit/>
          </a:bodyPr>
          <a:lstStyle/>
          <a:p>
            <a:r>
              <a:rPr lang="es-ES" sz="1000" dirty="0"/>
              <a:t>Botón página de carrito</a:t>
            </a:r>
          </a:p>
        </p:txBody>
      </p:sp>
      <p:sp>
        <p:nvSpPr>
          <p:cNvPr id="12" name="CuadroTexto 11">
            <a:extLst>
              <a:ext uri="{FF2B5EF4-FFF2-40B4-BE49-F238E27FC236}">
                <a16:creationId xmlns:a16="http://schemas.microsoft.com/office/drawing/2014/main" id="{D25D16DC-3E1D-445A-8B0A-E893CA302E35}"/>
              </a:ext>
            </a:extLst>
          </p:cNvPr>
          <p:cNvSpPr txBox="1"/>
          <p:nvPr/>
        </p:nvSpPr>
        <p:spPr>
          <a:xfrm>
            <a:off x="1050568" y="3351208"/>
            <a:ext cx="1531188" cy="253916"/>
          </a:xfrm>
          <a:prstGeom prst="rect">
            <a:avLst/>
          </a:prstGeom>
          <a:solidFill>
            <a:srgbClr val="F2F2F2">
              <a:alpha val="61176"/>
            </a:srgbClr>
          </a:solidFill>
        </p:spPr>
        <p:txBody>
          <a:bodyPr wrap="none" rtlCol="0">
            <a:spAutoFit/>
          </a:bodyPr>
          <a:lstStyle/>
          <a:p>
            <a:r>
              <a:rPr lang="es-ES" sz="1050" dirty="0"/>
              <a:t>Botón página de registro</a:t>
            </a:r>
          </a:p>
        </p:txBody>
      </p:sp>
      <p:sp>
        <p:nvSpPr>
          <p:cNvPr id="13" name="Elipse 12">
            <a:extLst>
              <a:ext uri="{FF2B5EF4-FFF2-40B4-BE49-F238E27FC236}">
                <a16:creationId xmlns:a16="http://schemas.microsoft.com/office/drawing/2014/main" id="{6DBDA68F-105E-47B9-93B6-C57E0CEF97B6}"/>
              </a:ext>
            </a:extLst>
          </p:cNvPr>
          <p:cNvSpPr/>
          <p:nvPr/>
        </p:nvSpPr>
        <p:spPr>
          <a:xfrm>
            <a:off x="0" y="1944210"/>
            <a:ext cx="1855434" cy="1117233"/>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81B0217-9A6C-48F9-A8B9-040789FC5511}"/>
              </a:ext>
            </a:extLst>
          </p:cNvPr>
          <p:cNvSpPr txBox="1"/>
          <p:nvPr/>
        </p:nvSpPr>
        <p:spPr>
          <a:xfrm>
            <a:off x="1150196" y="1782732"/>
            <a:ext cx="1603324" cy="253916"/>
          </a:xfrm>
          <a:prstGeom prst="rect">
            <a:avLst/>
          </a:prstGeom>
          <a:solidFill>
            <a:srgbClr val="F2F2F2">
              <a:alpha val="61176"/>
            </a:srgbClr>
          </a:solidFill>
        </p:spPr>
        <p:txBody>
          <a:bodyPr wrap="none" rtlCol="0">
            <a:spAutoFit/>
          </a:bodyPr>
          <a:lstStyle/>
          <a:p>
            <a:r>
              <a:rPr lang="es-ES" sz="1050" dirty="0"/>
              <a:t>Campos para identificarse</a:t>
            </a:r>
          </a:p>
        </p:txBody>
      </p:sp>
      <p:sp>
        <p:nvSpPr>
          <p:cNvPr id="15" name="CuadroTexto 14">
            <a:extLst>
              <a:ext uri="{FF2B5EF4-FFF2-40B4-BE49-F238E27FC236}">
                <a16:creationId xmlns:a16="http://schemas.microsoft.com/office/drawing/2014/main" id="{E63E1155-72EA-4948-9996-FE038ED8123F}"/>
              </a:ext>
            </a:extLst>
          </p:cNvPr>
          <p:cNvSpPr txBox="1"/>
          <p:nvPr/>
        </p:nvSpPr>
        <p:spPr>
          <a:xfrm>
            <a:off x="102564" y="1097158"/>
            <a:ext cx="1468784" cy="415498"/>
          </a:xfrm>
          <a:prstGeom prst="rect">
            <a:avLst/>
          </a:prstGeom>
          <a:solidFill>
            <a:srgbClr val="F2F2F2">
              <a:alpha val="61176"/>
            </a:srgbClr>
          </a:solidFill>
        </p:spPr>
        <p:txBody>
          <a:bodyPr wrap="square" rtlCol="0">
            <a:spAutoFit/>
          </a:bodyPr>
          <a:lstStyle/>
          <a:p>
            <a:r>
              <a:rPr lang="es-ES" sz="1050" dirty="0"/>
              <a:t>Contador de usuarios actuales en la pagina</a:t>
            </a:r>
          </a:p>
        </p:txBody>
      </p:sp>
      <p:sp>
        <p:nvSpPr>
          <p:cNvPr id="17" name="CuadroTexto 16">
            <a:extLst>
              <a:ext uri="{FF2B5EF4-FFF2-40B4-BE49-F238E27FC236}">
                <a16:creationId xmlns:a16="http://schemas.microsoft.com/office/drawing/2014/main" id="{1979528C-E3DA-47F5-83EF-0D04522438EB}"/>
              </a:ext>
            </a:extLst>
          </p:cNvPr>
          <p:cNvSpPr txBox="1"/>
          <p:nvPr/>
        </p:nvSpPr>
        <p:spPr>
          <a:xfrm>
            <a:off x="9523251" y="1385698"/>
            <a:ext cx="1982210" cy="253916"/>
          </a:xfrm>
          <a:prstGeom prst="rect">
            <a:avLst/>
          </a:prstGeom>
          <a:solidFill>
            <a:srgbClr val="F2F2F2">
              <a:alpha val="61176"/>
            </a:srgbClr>
          </a:solidFill>
        </p:spPr>
        <p:txBody>
          <a:bodyPr wrap="square" rtlCol="0">
            <a:spAutoFit/>
          </a:bodyPr>
          <a:lstStyle/>
          <a:p>
            <a:r>
              <a:rPr lang="es-ES" sz="1050" dirty="0"/>
              <a:t>Campos para la búsqueda</a:t>
            </a:r>
          </a:p>
        </p:txBody>
      </p:sp>
      <p:sp>
        <p:nvSpPr>
          <p:cNvPr id="18" name="CuadroTexto 17">
            <a:extLst>
              <a:ext uri="{FF2B5EF4-FFF2-40B4-BE49-F238E27FC236}">
                <a16:creationId xmlns:a16="http://schemas.microsoft.com/office/drawing/2014/main" id="{66A82E28-04F8-46CB-B55C-048BD8EADB76}"/>
              </a:ext>
            </a:extLst>
          </p:cNvPr>
          <p:cNvSpPr txBox="1"/>
          <p:nvPr/>
        </p:nvSpPr>
        <p:spPr>
          <a:xfrm>
            <a:off x="3012657" y="966352"/>
            <a:ext cx="1399545" cy="577081"/>
          </a:xfrm>
          <a:prstGeom prst="rect">
            <a:avLst/>
          </a:prstGeom>
          <a:solidFill>
            <a:srgbClr val="F2F2F2">
              <a:alpha val="61176"/>
            </a:srgbClr>
          </a:solidFill>
        </p:spPr>
        <p:txBody>
          <a:bodyPr wrap="square" rtlCol="0">
            <a:spAutoFit/>
          </a:bodyPr>
          <a:lstStyle/>
          <a:p>
            <a:pPr algn="ctr"/>
            <a:r>
              <a:rPr lang="es-ES" sz="1050" dirty="0"/>
              <a:t>También funciona como boto página de inicio</a:t>
            </a:r>
          </a:p>
        </p:txBody>
      </p:sp>
      <p:sp>
        <p:nvSpPr>
          <p:cNvPr id="19" name="Elipse 18">
            <a:extLst>
              <a:ext uri="{FF2B5EF4-FFF2-40B4-BE49-F238E27FC236}">
                <a16:creationId xmlns:a16="http://schemas.microsoft.com/office/drawing/2014/main" id="{87473BDC-7B4A-4254-B403-CB3F43061E78}"/>
              </a:ext>
            </a:extLst>
          </p:cNvPr>
          <p:cNvSpPr/>
          <p:nvPr/>
        </p:nvSpPr>
        <p:spPr>
          <a:xfrm>
            <a:off x="4323901" y="858210"/>
            <a:ext cx="665350" cy="5770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3EEC586-8ABE-4110-9C90-508684ED3D81}"/>
              </a:ext>
            </a:extLst>
          </p:cNvPr>
          <p:cNvSpPr/>
          <p:nvPr/>
        </p:nvSpPr>
        <p:spPr>
          <a:xfrm>
            <a:off x="8824404" y="1639614"/>
            <a:ext cx="3195960" cy="47327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14B6D795-BAAB-4247-AE72-2B6D82EC3342}"/>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con todo el catalogo de las películas</a:t>
            </a:r>
          </a:p>
        </p:txBody>
      </p:sp>
      <p:sp>
        <p:nvSpPr>
          <p:cNvPr id="22" name="CuadroTexto 21">
            <a:extLst>
              <a:ext uri="{FF2B5EF4-FFF2-40B4-BE49-F238E27FC236}">
                <a16:creationId xmlns:a16="http://schemas.microsoft.com/office/drawing/2014/main" id="{F3BB3F41-50B3-4EB5-BF74-F5F18BAD8112}"/>
              </a:ext>
            </a:extLst>
          </p:cNvPr>
          <p:cNvSpPr txBox="1"/>
          <p:nvPr/>
        </p:nvSpPr>
        <p:spPr>
          <a:xfrm>
            <a:off x="5160187" y="15021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
        <p:nvSpPr>
          <p:cNvPr id="4" name="CuadroTexto 3">
            <a:extLst>
              <a:ext uri="{FF2B5EF4-FFF2-40B4-BE49-F238E27FC236}">
                <a16:creationId xmlns:a16="http://schemas.microsoft.com/office/drawing/2014/main" id="{07EB5F9E-093C-497F-8A2D-8D8AAF4612D2}"/>
              </a:ext>
            </a:extLst>
          </p:cNvPr>
          <p:cNvSpPr txBox="1"/>
          <p:nvPr/>
        </p:nvSpPr>
        <p:spPr>
          <a:xfrm>
            <a:off x="102564" y="4663110"/>
            <a:ext cx="2265887" cy="1785104"/>
          </a:xfrm>
          <a:prstGeom prst="rect">
            <a:avLst/>
          </a:prstGeom>
          <a:solidFill>
            <a:schemeClr val="bg1"/>
          </a:solidFill>
        </p:spPr>
        <p:txBody>
          <a:bodyPr wrap="square" rtlCol="0">
            <a:spAutoFit/>
          </a:bodyPr>
          <a:lstStyle/>
          <a:p>
            <a:r>
              <a:rPr lang="es-ES" sz="1100" dirty="0"/>
              <a:t>Lo único diferente aquí con respecto a la entrega es que la imagen para las películas es siempre la misma (ya que en la base de datos no se proporcionan imágenes para cada película), además de incluir la tabla de TOPVENTAS de los últimos tres años. Por lo demás, el aspecto y el funcionamiento de la pagina inicial es exactamente el mismo. </a:t>
            </a:r>
          </a:p>
        </p:txBody>
      </p:sp>
    </p:spTree>
    <p:extLst>
      <p:ext uri="{BB962C8B-B14F-4D97-AF65-F5344CB8AC3E}">
        <p14:creationId xmlns:p14="http://schemas.microsoft.com/office/powerpoint/2010/main" val="318611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DB0FFC-4559-45A9-9090-86AF6017D060}"/>
              </a:ext>
            </a:extLst>
          </p:cNvPr>
          <p:cNvPicPr>
            <a:picLocks noChangeAspect="1"/>
          </p:cNvPicPr>
          <p:nvPr/>
        </p:nvPicPr>
        <p:blipFill rotWithShape="1">
          <a:blip r:embed="rId2"/>
          <a:srcRect l="3350" t="1942"/>
          <a:stretch/>
        </p:blipFill>
        <p:spPr>
          <a:xfrm>
            <a:off x="142043" y="-18828"/>
            <a:ext cx="12049956" cy="6876827"/>
          </a:xfrm>
          <a:prstGeom prst="rect">
            <a:avLst/>
          </a:prstGeom>
        </p:spPr>
      </p:pic>
      <p:sp>
        <p:nvSpPr>
          <p:cNvPr id="3" name="CuadroTexto 2">
            <a:extLst>
              <a:ext uri="{FF2B5EF4-FFF2-40B4-BE49-F238E27FC236}">
                <a16:creationId xmlns:a16="http://schemas.microsoft.com/office/drawing/2014/main" id="{D9311C14-13C6-407E-A035-523E52927D59}"/>
              </a:ext>
            </a:extLst>
          </p:cNvPr>
          <p:cNvSpPr txBox="1"/>
          <p:nvPr/>
        </p:nvSpPr>
        <p:spPr>
          <a:xfrm>
            <a:off x="8662117" y="1350187"/>
            <a:ext cx="1982210" cy="415498"/>
          </a:xfrm>
          <a:prstGeom prst="rect">
            <a:avLst/>
          </a:prstGeom>
          <a:solidFill>
            <a:srgbClr val="F2F2F2">
              <a:alpha val="61176"/>
            </a:srgbClr>
          </a:solidFill>
        </p:spPr>
        <p:txBody>
          <a:bodyPr wrap="square" rtlCol="0">
            <a:spAutoFit/>
          </a:bodyPr>
          <a:lstStyle/>
          <a:p>
            <a:pPr algn="ctr"/>
            <a:r>
              <a:rPr lang="es-ES" sz="1050" dirty="0"/>
              <a:t>Campo de las categorías (desplegable)</a:t>
            </a:r>
          </a:p>
        </p:txBody>
      </p:sp>
      <p:sp>
        <p:nvSpPr>
          <p:cNvPr id="5" name="CuadroTexto 4">
            <a:extLst>
              <a:ext uri="{FF2B5EF4-FFF2-40B4-BE49-F238E27FC236}">
                <a16:creationId xmlns:a16="http://schemas.microsoft.com/office/drawing/2014/main" id="{5E72FD06-0F43-493D-86C6-6C6EEF872659}"/>
              </a:ext>
            </a:extLst>
          </p:cNvPr>
          <p:cNvSpPr txBox="1"/>
          <p:nvPr/>
        </p:nvSpPr>
        <p:spPr>
          <a:xfrm>
            <a:off x="5062532" y="76277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Tree>
    <p:extLst>
      <p:ext uri="{BB962C8B-B14F-4D97-AF65-F5344CB8AC3E}">
        <p14:creationId xmlns:p14="http://schemas.microsoft.com/office/powerpoint/2010/main" val="122091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6767AF-1CB3-4C6F-A143-9D1BEAAF45D4}"/>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AE62235-7D96-47FE-A84A-4C46485D347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
        <p:nvSpPr>
          <p:cNvPr id="5" name="CuadroTexto 4">
            <a:extLst>
              <a:ext uri="{FF2B5EF4-FFF2-40B4-BE49-F238E27FC236}">
                <a16:creationId xmlns:a16="http://schemas.microsoft.com/office/drawing/2014/main" id="{940A812F-6502-4F18-997F-60069C0060B0}"/>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a:t>
            </a:r>
          </a:p>
        </p:txBody>
      </p:sp>
      <p:sp>
        <p:nvSpPr>
          <p:cNvPr id="6" name="CuadroTexto 5">
            <a:extLst>
              <a:ext uri="{FF2B5EF4-FFF2-40B4-BE49-F238E27FC236}">
                <a16:creationId xmlns:a16="http://schemas.microsoft.com/office/drawing/2014/main" id="{8E9D8C85-A573-462E-8ED9-57895BA6CA1E}"/>
              </a:ext>
            </a:extLst>
          </p:cNvPr>
          <p:cNvSpPr txBox="1"/>
          <p:nvPr/>
        </p:nvSpPr>
        <p:spPr>
          <a:xfrm>
            <a:off x="166595" y="4483223"/>
            <a:ext cx="2265887" cy="600164"/>
          </a:xfrm>
          <a:prstGeom prst="rect">
            <a:avLst/>
          </a:prstGeom>
          <a:solidFill>
            <a:schemeClr val="bg1"/>
          </a:solidFill>
        </p:spPr>
        <p:txBody>
          <a:bodyPr wrap="square" rtlCol="0">
            <a:spAutoFit/>
          </a:bodyPr>
          <a:lstStyle/>
          <a:p>
            <a:r>
              <a:rPr lang="es-ES" sz="1100" dirty="0"/>
              <a:t>Aquí, igual que en la inicial, lo único que cambian son las imágenes, que es siempre la misma.</a:t>
            </a:r>
          </a:p>
        </p:txBody>
      </p:sp>
    </p:spTree>
    <p:extLst>
      <p:ext uri="{BB962C8B-B14F-4D97-AF65-F5344CB8AC3E}">
        <p14:creationId xmlns:p14="http://schemas.microsoft.com/office/powerpoint/2010/main" val="80594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55451D0-BC14-4C90-8E29-809CA492742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33F39ACF-8B98-4F04-B56A-0BB3F41952BC}"/>
              </a:ext>
            </a:extLst>
          </p:cNvPr>
          <p:cNvSpPr txBox="1"/>
          <p:nvPr/>
        </p:nvSpPr>
        <p:spPr>
          <a:xfrm>
            <a:off x="10422384" y="3463958"/>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 con “lo” en el titulo</a:t>
            </a:r>
          </a:p>
        </p:txBody>
      </p:sp>
      <p:sp>
        <p:nvSpPr>
          <p:cNvPr id="4" name="CuadroTexto 3">
            <a:extLst>
              <a:ext uri="{FF2B5EF4-FFF2-40B4-BE49-F238E27FC236}">
                <a16:creationId xmlns:a16="http://schemas.microsoft.com/office/drawing/2014/main" id="{74C18713-C7DB-4CCF-B08C-8A8BFA740DE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311188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E44091-2B3F-4991-A5AE-35F92020BEA3}"/>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B1BA8DFD-47D5-4AFE-8628-B032C914FF25}"/>
              </a:ext>
            </a:extLst>
          </p:cNvPr>
          <p:cNvSpPr txBox="1"/>
          <p:nvPr/>
        </p:nvSpPr>
        <p:spPr>
          <a:xfrm>
            <a:off x="10449017" y="552357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con “</a:t>
            </a:r>
            <a:r>
              <a:rPr lang="es-ES" sz="1050" dirty="0" err="1">
                <a:solidFill>
                  <a:schemeClr val="bg1"/>
                </a:solidFill>
              </a:rPr>
              <a:t>the</a:t>
            </a:r>
            <a:r>
              <a:rPr lang="es-ES" sz="1050" dirty="0">
                <a:solidFill>
                  <a:schemeClr val="bg1"/>
                </a:solidFill>
              </a:rPr>
              <a:t>” en el titulo</a:t>
            </a:r>
          </a:p>
        </p:txBody>
      </p:sp>
      <p:sp>
        <p:nvSpPr>
          <p:cNvPr id="4" name="CuadroTexto 3">
            <a:extLst>
              <a:ext uri="{FF2B5EF4-FFF2-40B4-BE49-F238E27FC236}">
                <a16:creationId xmlns:a16="http://schemas.microsoft.com/office/drawing/2014/main" id="{B9556767-723D-4679-893F-D10C9351753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60562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25EEF46-1195-4D25-ACD8-340C5142C52A}"/>
              </a:ext>
            </a:extLst>
          </p:cNvPr>
          <p:cNvPicPr>
            <a:picLocks noChangeAspect="1"/>
          </p:cNvPicPr>
          <p:nvPr/>
        </p:nvPicPr>
        <p:blipFill>
          <a:blip r:embed="rId2"/>
          <a:stretch>
            <a:fillRect/>
          </a:stretch>
        </p:blipFill>
        <p:spPr>
          <a:xfrm>
            <a:off x="0" y="396240"/>
            <a:ext cx="12192000" cy="6065520"/>
          </a:xfrm>
          <a:prstGeom prst="rect">
            <a:avLst/>
          </a:prstGeom>
        </p:spPr>
      </p:pic>
      <p:sp>
        <p:nvSpPr>
          <p:cNvPr id="3" name="CuadroTexto 2">
            <a:extLst>
              <a:ext uri="{FF2B5EF4-FFF2-40B4-BE49-F238E27FC236}">
                <a16:creationId xmlns:a16="http://schemas.microsoft.com/office/drawing/2014/main" id="{1E4311BA-5D38-431B-B859-03ED58A22665}"/>
              </a:ext>
            </a:extLst>
          </p:cNvPr>
          <p:cNvSpPr txBox="1"/>
          <p:nvPr/>
        </p:nvSpPr>
        <p:spPr>
          <a:xfrm>
            <a:off x="4836501" y="1109007"/>
            <a:ext cx="2518998" cy="253916"/>
          </a:xfrm>
          <a:prstGeom prst="rect">
            <a:avLst/>
          </a:prstGeom>
          <a:solidFill>
            <a:srgbClr val="F2F2F2">
              <a:alpha val="61176"/>
            </a:srgbClr>
          </a:solidFill>
        </p:spPr>
        <p:txBody>
          <a:bodyPr wrap="square" rtlCol="0">
            <a:spAutoFit/>
          </a:bodyPr>
          <a:lstStyle/>
          <a:p>
            <a:pPr algn="ctr"/>
            <a:r>
              <a:rPr lang="es-ES" sz="1050" b="1" dirty="0"/>
              <a:t>PÁGINA DE DESCRPCIÓN</a:t>
            </a:r>
          </a:p>
        </p:txBody>
      </p:sp>
      <p:sp>
        <p:nvSpPr>
          <p:cNvPr id="5" name="CuadroTexto 4">
            <a:extLst>
              <a:ext uri="{FF2B5EF4-FFF2-40B4-BE49-F238E27FC236}">
                <a16:creationId xmlns:a16="http://schemas.microsoft.com/office/drawing/2014/main" id="{1B33E079-D10D-408C-B470-1196FEA4E6E1}"/>
              </a:ext>
            </a:extLst>
          </p:cNvPr>
          <p:cNvSpPr txBox="1"/>
          <p:nvPr/>
        </p:nvSpPr>
        <p:spPr>
          <a:xfrm>
            <a:off x="6578353" y="3916719"/>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añadir esa película al carrito </a:t>
            </a:r>
            <a:r>
              <a:rPr lang="es-ES" sz="1050">
                <a:solidFill>
                  <a:schemeClr val="bg1"/>
                </a:solidFill>
              </a:rPr>
              <a:t>(redirecciona a la pagina de carrito)</a:t>
            </a:r>
            <a:endParaRPr lang="es-ES" sz="1050" dirty="0">
              <a:solidFill>
                <a:schemeClr val="bg1"/>
              </a:solidFill>
            </a:endParaRPr>
          </a:p>
        </p:txBody>
      </p:sp>
      <p:sp>
        <p:nvSpPr>
          <p:cNvPr id="6" name="CuadroTexto 5">
            <a:extLst>
              <a:ext uri="{FF2B5EF4-FFF2-40B4-BE49-F238E27FC236}">
                <a16:creationId xmlns:a16="http://schemas.microsoft.com/office/drawing/2014/main" id="{30708728-7870-4145-B6AF-6CDE533BA0CB}"/>
              </a:ext>
            </a:extLst>
          </p:cNvPr>
          <p:cNvSpPr txBox="1"/>
          <p:nvPr/>
        </p:nvSpPr>
        <p:spPr>
          <a:xfrm>
            <a:off x="7875972" y="5189239"/>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Si el producto dispone de mas de una versión, se da a elegir cual quiere comprar</a:t>
            </a:r>
          </a:p>
        </p:txBody>
      </p:sp>
    </p:spTree>
    <p:extLst>
      <p:ext uri="{BB962C8B-B14F-4D97-AF65-F5344CB8AC3E}">
        <p14:creationId xmlns:p14="http://schemas.microsoft.com/office/powerpoint/2010/main" val="156556870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1255</Words>
  <Application>Microsoft Office PowerPoint</Application>
  <PresentationFormat>Panorámica</PresentationFormat>
  <Paragraphs>96</Paragraphs>
  <Slides>27</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Calibri</vt:lpstr>
      <vt:lpstr>Calibri Light</vt:lpstr>
      <vt:lpstr>Courier New</vt:lpstr>
      <vt:lpstr>Liberation Sans</vt:lpstr>
      <vt:lpstr>Lohit Devanagari</vt:lpstr>
      <vt:lpstr>Noto Sans CJK SC Regular</vt:lpstr>
      <vt:lpstr>StarSymbol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Sara Gonzalez</dc:creator>
  <cp:lastModifiedBy>Sara Gonzalez</cp:lastModifiedBy>
  <cp:revision>32</cp:revision>
  <dcterms:created xsi:type="dcterms:W3CDTF">2018-11-01T16:23:46Z</dcterms:created>
  <dcterms:modified xsi:type="dcterms:W3CDTF">2018-11-29T22:36:51Z</dcterms:modified>
</cp:coreProperties>
</file>